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7" r:id="rId3"/>
    <p:sldId id="259" r:id="rId4"/>
    <p:sldId id="261" r:id="rId5"/>
    <p:sldId id="262" r:id="rId6"/>
    <p:sldId id="322" r:id="rId7"/>
    <p:sldId id="325" r:id="rId8"/>
    <p:sldId id="258" r:id="rId9"/>
    <p:sldId id="263" r:id="rId10"/>
    <p:sldId id="270" r:id="rId11"/>
    <p:sldId id="273" r:id="rId12"/>
    <p:sldId id="269" r:id="rId13"/>
    <p:sldId id="314" r:id="rId14"/>
    <p:sldId id="268" r:id="rId15"/>
    <p:sldId id="272" r:id="rId16"/>
    <p:sldId id="323" r:id="rId17"/>
    <p:sldId id="313" r:id="rId18"/>
    <p:sldId id="317" r:id="rId19"/>
    <p:sldId id="318" r:id="rId20"/>
    <p:sldId id="320" r:id="rId21"/>
    <p:sldId id="321" r:id="rId22"/>
    <p:sldId id="316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">
    <p:bg>
      <p:bgPr>
        <a:solidFill>
          <a:srgbClr val="ACA39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4406" y="-864501"/>
            <a:ext cx="977953" cy="315669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775038"/>
            <a:ext cx="1718861" cy="18877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4CDEAE-A72C-6745-AF68-F4D3AFBE4BD4}"/>
              </a:ext>
            </a:extLst>
          </p:cNvPr>
          <p:cNvSpPr/>
          <p:nvPr userDrawn="1"/>
        </p:nvSpPr>
        <p:spPr>
          <a:xfrm>
            <a:off x="-41050" y="6200621"/>
            <a:ext cx="12304889" cy="720020"/>
          </a:xfrm>
          <a:prstGeom prst="rect">
            <a:avLst/>
          </a:prstGeom>
          <a:solidFill>
            <a:srgbClr val="690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ED37B-660D-B140-BE36-7D07837A2CC9}"/>
              </a:ext>
            </a:extLst>
          </p:cNvPr>
          <p:cNvSpPr/>
          <p:nvPr userDrawn="1"/>
        </p:nvSpPr>
        <p:spPr>
          <a:xfrm>
            <a:off x="-41050" y="6200622"/>
            <a:ext cx="12304889" cy="669028"/>
          </a:xfrm>
          <a:prstGeom prst="rect">
            <a:avLst/>
          </a:prstGeom>
          <a:solidFill>
            <a:srgbClr val="690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2028F-4BED-E643-AAE4-ABF5BDB8083F}"/>
              </a:ext>
            </a:extLst>
          </p:cNvPr>
          <p:cNvSpPr txBox="1"/>
          <p:nvPr userDrawn="1"/>
        </p:nvSpPr>
        <p:spPr>
          <a:xfrm>
            <a:off x="3435082" y="6287501"/>
            <a:ext cx="8212583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133" b="1" dirty="0">
                <a:solidFill>
                  <a:schemeClr val="bg1"/>
                </a:solidFill>
              </a:rPr>
              <a:t>INDIANA UNIVERSITY SCHOOL OF MEDICINE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BEB617-516B-C249-8FE5-7BA549031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38" y="2634659"/>
            <a:ext cx="10312295" cy="148599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5333" b="1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 1 – Opening Slide – text resizes as content is entered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17B975E-BE6B-3E4A-8B92-9C17B5615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592" y="4352744"/>
            <a:ext cx="10312296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PRESENTER AND 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1800061F-0F64-2641-A25C-4FE07FA01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395" y="338092"/>
            <a:ext cx="7789636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67" b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DEPARTMENT, PROGRAM OR UNIT</a:t>
            </a:r>
          </a:p>
        </p:txBody>
      </p:sp>
    </p:spTree>
    <p:extLst>
      <p:ext uri="{BB962C8B-B14F-4D97-AF65-F5344CB8AC3E}">
        <p14:creationId xmlns:p14="http://schemas.microsoft.com/office/powerpoint/2010/main" val="163348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0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4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0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9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56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31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3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59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8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">
    <p:bg>
      <p:bgPr>
        <a:solidFill>
          <a:srgbClr val="ACA39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4406" y="-864501"/>
            <a:ext cx="977953" cy="315669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775038"/>
            <a:ext cx="1718861" cy="18877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4CDEAE-A72C-6745-AF68-F4D3AFBE4BD4}"/>
              </a:ext>
            </a:extLst>
          </p:cNvPr>
          <p:cNvSpPr/>
          <p:nvPr userDrawn="1"/>
        </p:nvSpPr>
        <p:spPr>
          <a:xfrm>
            <a:off x="-41050" y="6200621"/>
            <a:ext cx="12304889" cy="720020"/>
          </a:xfrm>
          <a:prstGeom prst="rect">
            <a:avLst/>
          </a:prstGeom>
          <a:solidFill>
            <a:srgbClr val="690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ED37B-660D-B140-BE36-7D07837A2CC9}"/>
              </a:ext>
            </a:extLst>
          </p:cNvPr>
          <p:cNvSpPr/>
          <p:nvPr userDrawn="1"/>
        </p:nvSpPr>
        <p:spPr>
          <a:xfrm>
            <a:off x="-41050" y="6200622"/>
            <a:ext cx="12304889" cy="669028"/>
          </a:xfrm>
          <a:prstGeom prst="rect">
            <a:avLst/>
          </a:prstGeom>
          <a:solidFill>
            <a:srgbClr val="690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2028F-4BED-E643-AAE4-ABF5BDB8083F}"/>
              </a:ext>
            </a:extLst>
          </p:cNvPr>
          <p:cNvSpPr txBox="1"/>
          <p:nvPr userDrawn="1"/>
        </p:nvSpPr>
        <p:spPr>
          <a:xfrm>
            <a:off x="3435082" y="6287501"/>
            <a:ext cx="8212583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133" b="1" dirty="0">
                <a:solidFill>
                  <a:schemeClr val="bg1"/>
                </a:solidFill>
              </a:rPr>
              <a:t>INDIANA UNIVERSITY SCHOOL OF MEDICINE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BEB617-516B-C249-8FE5-7BA549031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38" y="2634659"/>
            <a:ext cx="10312295" cy="148599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5333" b="1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 2 – Opening Slide – text resizes as content is entered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17B975E-BE6B-3E4A-8B92-9C17B5615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592" y="4352744"/>
            <a:ext cx="10312296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PRESENTER AND 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1800061F-0F64-2641-A25C-4FE07FA01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395" y="338092"/>
            <a:ext cx="7789636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67" b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DEPARTMENT, PROGRAM OR UNIT</a:t>
            </a:r>
          </a:p>
        </p:txBody>
      </p:sp>
    </p:spTree>
    <p:extLst>
      <p:ext uri="{BB962C8B-B14F-4D97-AF65-F5344CB8AC3E}">
        <p14:creationId xmlns:p14="http://schemas.microsoft.com/office/powerpoint/2010/main" val="303036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4406" y="-864501"/>
            <a:ext cx="977953" cy="315669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775038"/>
            <a:ext cx="1718861" cy="18877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4CDEAE-A72C-6745-AF68-F4D3AFBE4BD4}"/>
              </a:ext>
            </a:extLst>
          </p:cNvPr>
          <p:cNvSpPr/>
          <p:nvPr userDrawn="1"/>
        </p:nvSpPr>
        <p:spPr>
          <a:xfrm>
            <a:off x="-41050" y="6200621"/>
            <a:ext cx="12304889" cy="720020"/>
          </a:xfrm>
          <a:prstGeom prst="rect">
            <a:avLst/>
          </a:prstGeom>
          <a:solidFill>
            <a:srgbClr val="690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ED37B-660D-B140-BE36-7D07837A2CC9}"/>
              </a:ext>
            </a:extLst>
          </p:cNvPr>
          <p:cNvSpPr/>
          <p:nvPr userDrawn="1"/>
        </p:nvSpPr>
        <p:spPr>
          <a:xfrm>
            <a:off x="-41050" y="6200622"/>
            <a:ext cx="12304889" cy="669028"/>
          </a:xfrm>
          <a:prstGeom prst="rect">
            <a:avLst/>
          </a:prstGeom>
          <a:solidFill>
            <a:srgbClr val="690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2028F-4BED-E643-AAE4-ABF5BDB8083F}"/>
              </a:ext>
            </a:extLst>
          </p:cNvPr>
          <p:cNvSpPr txBox="1"/>
          <p:nvPr userDrawn="1"/>
        </p:nvSpPr>
        <p:spPr>
          <a:xfrm>
            <a:off x="3435082" y="6287501"/>
            <a:ext cx="8212583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133" b="1" dirty="0">
                <a:solidFill>
                  <a:schemeClr val="bg1"/>
                </a:solidFill>
              </a:rPr>
              <a:t>INDIANA UNIVERSITY SCHOOL OF MEDICINE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C9A91140-A017-E042-AACE-3BC11888B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395" y="338092"/>
            <a:ext cx="7789636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867" b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DEPARTMENT, PROGRAM OR UNIT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BEB617-516B-C249-8FE5-7BA549031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38" y="2634659"/>
            <a:ext cx="10312295" cy="148599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5333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 3 – Opening Slide – text resizes as content is entered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17B975E-BE6B-3E4A-8B92-9C17B56151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592" y="4352744"/>
            <a:ext cx="10312296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PRESENTER AND TITLE</a:t>
            </a:r>
          </a:p>
        </p:txBody>
      </p:sp>
    </p:spTree>
    <p:extLst>
      <p:ext uri="{BB962C8B-B14F-4D97-AF65-F5344CB8AC3E}">
        <p14:creationId xmlns:p14="http://schemas.microsoft.com/office/powerpoint/2010/main" val="211656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ACA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75592" y="3032696"/>
            <a:ext cx="9069976" cy="875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333" b="1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01508" y="2710382"/>
            <a:ext cx="4933949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67" b="1" i="0" spc="67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9923" y="2709333"/>
            <a:ext cx="198152" cy="11156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999E8A-87E3-6C4B-ABCB-DFCF83254878}"/>
              </a:ext>
            </a:extLst>
          </p:cNvPr>
          <p:cNvGrpSpPr/>
          <p:nvPr userDrawn="1"/>
        </p:nvGrpSpPr>
        <p:grpSpPr>
          <a:xfrm>
            <a:off x="-41050" y="5731347"/>
            <a:ext cx="12304889" cy="1138303"/>
            <a:chOff x="-30788" y="4298510"/>
            <a:chExt cx="9228667" cy="8537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8A2E75-148C-1248-B56B-A0880FA34210}"/>
                </a:ext>
              </a:extLst>
            </p:cNvPr>
            <p:cNvSpPr/>
            <p:nvPr userDrawn="1"/>
          </p:nvSpPr>
          <p:spPr>
            <a:xfrm>
              <a:off x="-30788" y="4650466"/>
              <a:ext cx="9228667" cy="501771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4F34C6-1F9F-AA48-92F2-401878F4D395}"/>
                </a:ext>
              </a:extLst>
            </p:cNvPr>
            <p:cNvSpPr txBox="1"/>
            <p:nvPr userDrawn="1"/>
          </p:nvSpPr>
          <p:spPr>
            <a:xfrm>
              <a:off x="2576311" y="4715625"/>
              <a:ext cx="6159437" cy="3154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133" b="1" dirty="0">
                  <a:solidFill>
                    <a:schemeClr val="bg1"/>
                  </a:solidFill>
                </a:rPr>
                <a:t>INDIANA UNIVERSITY SCHOOL OF MEDICINE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B4E4298-2473-394D-B497-59D1618497EB}"/>
                </a:ext>
              </a:extLst>
            </p:cNvPr>
            <p:cNvGrpSpPr/>
            <p:nvPr userDrawn="1"/>
          </p:nvGrpSpPr>
          <p:grpSpPr>
            <a:xfrm>
              <a:off x="422970" y="4298510"/>
              <a:ext cx="725830" cy="853727"/>
              <a:chOff x="422970" y="4298510"/>
              <a:chExt cx="725830" cy="85372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E0CA54A-3A83-A04B-BA02-C9EA07FAF4EE}"/>
                  </a:ext>
                </a:extLst>
              </p:cNvPr>
              <p:cNvSpPr/>
              <p:nvPr userDrawn="1"/>
            </p:nvSpPr>
            <p:spPr>
              <a:xfrm>
                <a:off x="583872" y="4456709"/>
                <a:ext cx="407139" cy="695528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066C393-1D04-3B4A-A36D-C9461F0FFF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70" y="4298510"/>
                <a:ext cx="725830" cy="7971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275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75592" y="3032696"/>
            <a:ext cx="9069976" cy="875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333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01508" y="2710382"/>
            <a:ext cx="4933949" cy="336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67" b="1" i="0" spc="67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9923" y="2709333"/>
            <a:ext cx="198152" cy="11156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E92844-5432-AA47-9FC3-157F0E3989E3}"/>
              </a:ext>
            </a:extLst>
          </p:cNvPr>
          <p:cNvGrpSpPr/>
          <p:nvPr userDrawn="1"/>
        </p:nvGrpSpPr>
        <p:grpSpPr>
          <a:xfrm>
            <a:off x="-41050" y="5731347"/>
            <a:ext cx="12304889" cy="1138303"/>
            <a:chOff x="-30788" y="4298510"/>
            <a:chExt cx="9228667" cy="8537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19ED4B-0453-FC4B-864C-901DEECE2F34}"/>
                </a:ext>
              </a:extLst>
            </p:cNvPr>
            <p:cNvSpPr/>
            <p:nvPr userDrawn="1"/>
          </p:nvSpPr>
          <p:spPr>
            <a:xfrm>
              <a:off x="-30788" y="4650466"/>
              <a:ext cx="9228667" cy="501771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B59AD9-99C6-4642-AACC-44F4B0D3A47C}"/>
                </a:ext>
              </a:extLst>
            </p:cNvPr>
            <p:cNvSpPr txBox="1"/>
            <p:nvPr userDrawn="1"/>
          </p:nvSpPr>
          <p:spPr>
            <a:xfrm>
              <a:off x="2576311" y="4715625"/>
              <a:ext cx="6159437" cy="3154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133" b="1" dirty="0">
                  <a:solidFill>
                    <a:schemeClr val="bg1"/>
                  </a:solidFill>
                </a:rPr>
                <a:t>INDIANA UNIVERSITY SCHOOL OF MEDICINE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D1BAF2D-D90C-9046-A414-36725E6FFE51}"/>
                </a:ext>
              </a:extLst>
            </p:cNvPr>
            <p:cNvGrpSpPr/>
            <p:nvPr userDrawn="1"/>
          </p:nvGrpSpPr>
          <p:grpSpPr>
            <a:xfrm>
              <a:off x="422970" y="4298510"/>
              <a:ext cx="725830" cy="853727"/>
              <a:chOff x="422970" y="4298510"/>
              <a:chExt cx="725830" cy="85372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D14026D-0215-0A48-8182-2F16D5B1FC53}"/>
                  </a:ext>
                </a:extLst>
              </p:cNvPr>
              <p:cNvSpPr/>
              <p:nvPr userDrawn="1"/>
            </p:nvSpPr>
            <p:spPr>
              <a:xfrm>
                <a:off x="583872" y="4456709"/>
                <a:ext cx="407139" cy="695528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D5B06C-F6DF-0842-ABED-1C3D8078F57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70" y="4298510"/>
                <a:ext cx="725830" cy="7971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6904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666" y="680377"/>
            <a:ext cx="10672521" cy="932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806147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75" y="239242"/>
            <a:ext cx="4933949" cy="3365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67" b="0" i="0" spc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741334" y="47214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88568" y="1763835"/>
            <a:ext cx="10687459" cy="374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3A402F-84DE-3648-943C-F947B742644A}"/>
              </a:ext>
            </a:extLst>
          </p:cNvPr>
          <p:cNvGrpSpPr/>
          <p:nvPr userDrawn="1"/>
        </p:nvGrpSpPr>
        <p:grpSpPr>
          <a:xfrm>
            <a:off x="-41050" y="5731347"/>
            <a:ext cx="12304889" cy="1138303"/>
            <a:chOff x="-30788" y="4298510"/>
            <a:chExt cx="9228667" cy="8537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E396F1-F31B-F44E-94EB-2D879CB9F1C8}"/>
                </a:ext>
              </a:extLst>
            </p:cNvPr>
            <p:cNvSpPr/>
            <p:nvPr userDrawn="1"/>
          </p:nvSpPr>
          <p:spPr>
            <a:xfrm>
              <a:off x="-30788" y="4650466"/>
              <a:ext cx="9228667" cy="501771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C012D6-6963-1C4C-82CB-78A98B57306A}"/>
                </a:ext>
              </a:extLst>
            </p:cNvPr>
            <p:cNvSpPr txBox="1"/>
            <p:nvPr userDrawn="1"/>
          </p:nvSpPr>
          <p:spPr>
            <a:xfrm>
              <a:off x="2576311" y="4715625"/>
              <a:ext cx="6159437" cy="3154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133" b="1" dirty="0">
                  <a:solidFill>
                    <a:schemeClr val="bg1"/>
                  </a:solidFill>
                </a:rPr>
                <a:t>INDIANA UNIVERSITY SCHOOL OF MEDICINE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E0A3E8-2C3C-CF46-A1A4-EE6D0BA3FC9D}"/>
                </a:ext>
              </a:extLst>
            </p:cNvPr>
            <p:cNvGrpSpPr/>
            <p:nvPr userDrawn="1"/>
          </p:nvGrpSpPr>
          <p:grpSpPr>
            <a:xfrm>
              <a:off x="422970" y="4298510"/>
              <a:ext cx="725830" cy="853727"/>
              <a:chOff x="422970" y="4298510"/>
              <a:chExt cx="725830" cy="85372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26430D-4079-4B41-9842-41583BFE0C9D}"/>
                  </a:ext>
                </a:extLst>
              </p:cNvPr>
              <p:cNvSpPr/>
              <p:nvPr userDrawn="1"/>
            </p:nvSpPr>
            <p:spPr>
              <a:xfrm>
                <a:off x="583872" y="4456709"/>
                <a:ext cx="407139" cy="695528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EB69E89-B821-FD42-BA2A-E2E3A1CD5B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70" y="4298510"/>
                <a:ext cx="725830" cy="7971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5274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405" y="619181"/>
            <a:ext cx="6080772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00405" y="2172540"/>
            <a:ext cx="6080772" cy="372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 marL="990575" indent="-380990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2pPr>
            <a:lvl3pPr marL="1523962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3pPr>
            <a:lvl4pPr marL="2133547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4pPr>
            <a:lvl5pPr marL="2743131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430745" y="0"/>
            <a:ext cx="4761255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928226-E43E-9A42-8F2D-CC86E47C5643}"/>
              </a:ext>
            </a:extLst>
          </p:cNvPr>
          <p:cNvGrpSpPr/>
          <p:nvPr userDrawn="1"/>
        </p:nvGrpSpPr>
        <p:grpSpPr>
          <a:xfrm>
            <a:off x="-41050" y="5731347"/>
            <a:ext cx="12304889" cy="1138303"/>
            <a:chOff x="-30788" y="4298510"/>
            <a:chExt cx="9228667" cy="8537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D5977E-D878-7A43-BF6A-D4E3AD5B28B6}"/>
                </a:ext>
              </a:extLst>
            </p:cNvPr>
            <p:cNvSpPr/>
            <p:nvPr userDrawn="1"/>
          </p:nvSpPr>
          <p:spPr>
            <a:xfrm>
              <a:off x="-30788" y="4650466"/>
              <a:ext cx="9228667" cy="501771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5CD740-FF84-DB42-B0C7-54BCF89FF22C}"/>
                </a:ext>
              </a:extLst>
            </p:cNvPr>
            <p:cNvSpPr txBox="1"/>
            <p:nvPr userDrawn="1"/>
          </p:nvSpPr>
          <p:spPr>
            <a:xfrm>
              <a:off x="2576311" y="4715625"/>
              <a:ext cx="6159437" cy="3154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133" b="1" dirty="0">
                  <a:solidFill>
                    <a:schemeClr val="bg1"/>
                  </a:solidFill>
                </a:rPr>
                <a:t>INDIANA UNIVERSITY SCHOOL OF MEDICINE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0CC3031-F52B-0E4F-8E6F-2551722B6AA6}"/>
                </a:ext>
              </a:extLst>
            </p:cNvPr>
            <p:cNvGrpSpPr/>
            <p:nvPr userDrawn="1"/>
          </p:nvGrpSpPr>
          <p:grpSpPr>
            <a:xfrm>
              <a:off x="422970" y="4298510"/>
              <a:ext cx="725830" cy="853727"/>
              <a:chOff x="422970" y="4298510"/>
              <a:chExt cx="725830" cy="85372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615DAA7-B7DE-6E4D-81FC-313480E27A9B}"/>
                  </a:ext>
                </a:extLst>
              </p:cNvPr>
              <p:cNvSpPr/>
              <p:nvPr userDrawn="1"/>
            </p:nvSpPr>
            <p:spPr>
              <a:xfrm>
                <a:off x="583872" y="4456709"/>
                <a:ext cx="407139" cy="695528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EF6C903-6A3A-9148-AD8A-19BEB5E900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70" y="4298510"/>
                <a:ext cx="725830" cy="797138"/>
              </a:xfrm>
              <a:prstGeom prst="rect">
                <a:avLst/>
              </a:prstGeom>
            </p:spPr>
          </p:pic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13B757-E8CF-584A-BD70-2E79D9DDD41F}"/>
              </a:ext>
            </a:extLst>
          </p:cNvPr>
          <p:cNvSpPr/>
          <p:nvPr userDrawn="1"/>
        </p:nvSpPr>
        <p:spPr>
          <a:xfrm>
            <a:off x="0" y="806147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16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0CD019-6D45-4D4A-AEB0-E2AC73E8811D}"/>
              </a:ext>
            </a:extLst>
          </p:cNvPr>
          <p:cNvSpPr/>
          <p:nvPr userDrawn="1"/>
        </p:nvSpPr>
        <p:spPr>
          <a:xfrm>
            <a:off x="-41050" y="6200621"/>
            <a:ext cx="12304889" cy="720020"/>
          </a:xfrm>
          <a:prstGeom prst="rect">
            <a:avLst/>
          </a:prstGeom>
          <a:solidFill>
            <a:srgbClr val="690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C8DF18-3E60-B247-B893-BB8BFC859846}"/>
              </a:ext>
            </a:extLst>
          </p:cNvPr>
          <p:cNvGrpSpPr/>
          <p:nvPr userDrawn="1"/>
        </p:nvGrpSpPr>
        <p:grpSpPr>
          <a:xfrm>
            <a:off x="-41050" y="5731347"/>
            <a:ext cx="12304889" cy="1138303"/>
            <a:chOff x="-30788" y="4298510"/>
            <a:chExt cx="9228667" cy="8537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88C768-7285-E342-A158-C512EEA47842}"/>
                </a:ext>
              </a:extLst>
            </p:cNvPr>
            <p:cNvSpPr/>
            <p:nvPr userDrawn="1"/>
          </p:nvSpPr>
          <p:spPr>
            <a:xfrm>
              <a:off x="-30788" y="4650466"/>
              <a:ext cx="9228667" cy="501771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681DC-5005-2849-B1CC-16C372DA3974}"/>
                </a:ext>
              </a:extLst>
            </p:cNvPr>
            <p:cNvSpPr txBox="1"/>
            <p:nvPr userDrawn="1"/>
          </p:nvSpPr>
          <p:spPr>
            <a:xfrm>
              <a:off x="2576311" y="4715625"/>
              <a:ext cx="6159437" cy="3154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133" b="1" dirty="0">
                  <a:solidFill>
                    <a:schemeClr val="bg1"/>
                  </a:solidFill>
                </a:rPr>
                <a:t>INDIANA UNIVERSITY SCHOOL OF MEDICINE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6BB39A-1C79-7140-8CC6-D2D016540907}"/>
                </a:ext>
              </a:extLst>
            </p:cNvPr>
            <p:cNvGrpSpPr/>
            <p:nvPr userDrawn="1"/>
          </p:nvGrpSpPr>
          <p:grpSpPr>
            <a:xfrm>
              <a:off x="422970" y="4298510"/>
              <a:ext cx="725830" cy="853727"/>
              <a:chOff x="422970" y="4298510"/>
              <a:chExt cx="725830" cy="85372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4E8045-FA2D-D548-90FD-0C9CC61789AB}"/>
                  </a:ext>
                </a:extLst>
              </p:cNvPr>
              <p:cNvSpPr/>
              <p:nvPr userDrawn="1"/>
            </p:nvSpPr>
            <p:spPr>
              <a:xfrm>
                <a:off x="583872" y="4456709"/>
                <a:ext cx="407139" cy="695528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DAB4E97-D59E-2D4B-B31D-9BB4153AA9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970" y="4298510"/>
                <a:ext cx="725830" cy="797138"/>
              </a:xfrm>
              <a:prstGeom prst="rect">
                <a:avLst/>
              </a:prstGeom>
            </p:spPr>
          </p:pic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CAEAE6F-04FE-6F48-8CE8-B51096938E5F}"/>
              </a:ext>
            </a:extLst>
          </p:cNvPr>
          <p:cNvSpPr/>
          <p:nvPr userDrawn="1"/>
        </p:nvSpPr>
        <p:spPr>
          <a:xfrm>
            <a:off x="0" y="806147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301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1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49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609585" rtl="0" eaLnBrk="1" latinLnBrk="0" hangingPunct="1">
        <a:spcBef>
          <a:spcPct val="0"/>
        </a:spcBef>
        <a:buNone/>
        <a:defRPr sz="4267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20F1-C882-44A3-AEFB-8990C9D21A8A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A7F5-90F4-462A-B9FE-A56617A0BC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4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1656716-D8E9-2240-931F-4E230DB1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50" y="995393"/>
            <a:ext cx="10312295" cy="14859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867" b="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cs typeface="+mj-cs"/>
              </a:rPr>
              <a:t>The Indiana Center for Vascular Biology and Medicine</a:t>
            </a:r>
            <a:br>
              <a:rPr lang="en-US" sz="5867" b="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cs typeface="+mj-cs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53F2B4-2BF6-944D-AA02-312B21CB79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075" y="4195090"/>
            <a:ext cx="10312296" cy="336549"/>
          </a:xfrm>
        </p:spPr>
        <p:txBody>
          <a:bodyPr/>
          <a:lstStyle/>
          <a:p>
            <a:pPr algn="ctr"/>
            <a:r>
              <a:rPr lang="en-US" dirty="0"/>
              <a:t>Michael P. Murphy, MD,  FACS                                                                 The Cryptic Masons Medical Research Foundation Professor in Vascular Biology Research                                                                                        Indiana University School of Medicine</a:t>
            </a:r>
          </a:p>
          <a:p>
            <a:pPr algn="ctr"/>
            <a:r>
              <a:rPr lang="en-US" dirty="0"/>
              <a:t>Chair, Biotechnology and Surgical Sciences Study Section of the National Institutes of Health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4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8FB586-5607-AF1D-D35E-2AA94401B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06" y="675861"/>
            <a:ext cx="9327215" cy="52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9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BB2E-A48C-4EEC-8FE4-759191708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99" y="414567"/>
            <a:ext cx="10672521" cy="932087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 of Autologous Bone Marrow Cell Therapy for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5EB95-8C80-089B-9ED7-2CFB717B5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Stem cell research at Duke University…first US Food and Drug Administration trial for cell therapy for CLTI 2001</a:t>
            </a:r>
          </a:p>
          <a:p>
            <a:r>
              <a:rPr lang="en-US" sz="3200" dirty="0"/>
              <a:t>Duke provided funds for a pilot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34AB8-77C7-D9C6-DB46-68A4BD99C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13" y="2882714"/>
            <a:ext cx="4061084" cy="30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6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4239-3EF6-FC12-86AD-21687FFB0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98" y="0"/>
            <a:ext cx="10672521" cy="932087"/>
          </a:xfrm>
        </p:spPr>
        <p:txBody>
          <a:bodyPr/>
          <a:lstStyle/>
          <a:p>
            <a:r>
              <a:rPr lang="en-US" dirty="0"/>
              <a:t>Biomet, Inc. Warsaw,  Indiana and CMMRF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6F907-3043-167C-F9AA-C3858C1B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65" y="1201727"/>
            <a:ext cx="7551174" cy="48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8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808" y="3847599"/>
            <a:ext cx="9144000" cy="919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Michael P. Murphy, MD; Melina R. Kibbe; MD Charles Ross, MD; Rebecca L. Kelso, MD; Melhem J. Sharafuddin, MD; Edith Zeng, MD; Omaida Velazquez, MD; John Laird, MD and the MOBILE Trial Working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429"/>
            <a:ext cx="12192000" cy="42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857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2347" y="2660445"/>
            <a:ext cx="11907252" cy="1435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Intramuscular Administration of Autologous Bone Marrow Cells for Limb Preservation in Critical Limb Ischemia: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Results of the Phase II MOBILE</a:t>
            </a:r>
            <a:r>
              <a:rPr kumimoji="0" lang="en-US" sz="32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*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Trial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858" y="5664379"/>
            <a:ext cx="11322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* (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arr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wStim Treatment of Lim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Ischem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 in Subjects With Severe Peripheral Arteria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Diseas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SS_2017_cmyk_red+k_H.png">
            <a:extLst>
              <a:ext uri="{FF2B5EF4-FFF2-40B4-BE49-F238E27FC236}">
                <a16:creationId xmlns:a16="http://schemas.microsoft.com/office/drawing/2014/main" id="{D7AF5EB0-788B-4560-ADCC-6AB660C75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1173"/>
            <a:ext cx="4876800" cy="12058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80110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F1D9A7-989D-4156-A0E5-84D0E201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531" y="832745"/>
            <a:ext cx="3154017" cy="2217843"/>
          </a:xfrm>
          <a:prstGeom prst="rect">
            <a:avLst/>
          </a:prstGeom>
        </p:spPr>
      </p:pic>
      <p:pic>
        <p:nvPicPr>
          <p:cNvPr id="3" name="Picture 11" descr="T:\Studies\IUPUI\PVD BMSC Clinical Study\GPS Patient 1\DSC01825.JPG">
            <a:extLst>
              <a:ext uri="{FF2B5EF4-FFF2-40B4-BE49-F238E27FC236}">
                <a16:creationId xmlns:a16="http://schemas.microsoft.com/office/drawing/2014/main" id="{9DCBD64F-4AB3-41FA-B8E8-D20D7E4A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t="5238" r="29333"/>
          <a:stretch>
            <a:fillRect/>
          </a:stretch>
        </p:blipFill>
        <p:spPr bwMode="auto">
          <a:xfrm>
            <a:off x="7394439" y="855798"/>
            <a:ext cx="1838859" cy="221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AB99F3-18B1-4BF6-8FF3-D94C362C4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079" y="657606"/>
            <a:ext cx="1777612" cy="2498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C3FC56-0B8F-4EFF-B9B6-B9CB1A636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884" y="3546060"/>
            <a:ext cx="2326056" cy="2541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7CBFD-CE3C-476D-AEF8-50B068181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026" y="3479161"/>
            <a:ext cx="2814244" cy="2578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F9B67-28CE-4ED7-8A77-345CDF5B9451}"/>
              </a:ext>
            </a:extLst>
          </p:cNvPr>
          <p:cNvSpPr txBox="1"/>
          <p:nvPr/>
        </p:nvSpPr>
        <p:spPr>
          <a:xfrm>
            <a:off x="8101835" y="3967145"/>
            <a:ext cx="2909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0.75 cc’s of cBMA is injected IM 1.5 inches deep at 35-40 sites in the index limb.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AC3BA4-1B36-49DC-BAB3-17EEC97676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35" y="344557"/>
            <a:ext cx="3834496" cy="30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F5AE98-1035-3FCD-926E-F3C30C8AF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155" y="119939"/>
            <a:ext cx="5428700" cy="59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2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1F64BF29-B8FE-47DB-A181-5FD166D98341}"/>
              </a:ext>
            </a:extLst>
          </p:cNvPr>
          <p:cNvSpPr txBox="1">
            <a:spLocks/>
          </p:cNvSpPr>
          <p:nvPr/>
        </p:nvSpPr>
        <p:spPr>
          <a:xfrm>
            <a:off x="759698" y="983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Freedom from Amputation at 52 weeks: </a:t>
            </a:r>
            <a:b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Rest Pain vs. Tissue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DA9FD-5BE8-493F-B3B9-923B78262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" y="2403392"/>
            <a:ext cx="6038958" cy="3233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BC52C0-7BF4-4E4A-8549-A730567A2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3" y="1220506"/>
            <a:ext cx="1321565" cy="1066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CA75C-3CD3-4F4D-81DE-8274B090AD36}"/>
              </a:ext>
            </a:extLst>
          </p:cNvPr>
          <p:cNvSpPr txBox="1"/>
          <p:nvPr/>
        </p:nvSpPr>
        <p:spPr>
          <a:xfrm>
            <a:off x="1974573" y="1753806"/>
            <a:ext cx="359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Rest Pain (n=84)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887EA-E17D-4174-9585-DBBCB8437EF1}"/>
              </a:ext>
            </a:extLst>
          </p:cNvPr>
          <p:cNvSpPr txBox="1"/>
          <p:nvPr/>
        </p:nvSpPr>
        <p:spPr>
          <a:xfrm>
            <a:off x="3992510" y="3429000"/>
            <a:ext cx="20249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Placebo (N=19)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cBMA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(N=65)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FEFDD-8186-4679-ACA5-4554791F9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915" y="3494131"/>
            <a:ext cx="844220" cy="577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2E0F4-2F07-4A4A-B2B8-86054D14F19C}"/>
              </a:ext>
            </a:extLst>
          </p:cNvPr>
          <p:cNvSpPr txBox="1"/>
          <p:nvPr/>
        </p:nvSpPr>
        <p:spPr>
          <a:xfrm>
            <a:off x="5134856" y="2277026"/>
            <a:ext cx="112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509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92.3%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1E949-138A-4B79-ACC7-6D65B66AF10C}"/>
              </a:ext>
            </a:extLst>
          </p:cNvPr>
          <p:cNvSpPr txBox="1"/>
          <p:nvPr/>
        </p:nvSpPr>
        <p:spPr>
          <a:xfrm>
            <a:off x="5134856" y="2695430"/>
            <a:ext cx="108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73.7%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14451-9793-49BD-926A-F21E88FF63C0}"/>
              </a:ext>
            </a:extLst>
          </p:cNvPr>
          <p:cNvSpPr txBox="1"/>
          <p:nvPr/>
        </p:nvSpPr>
        <p:spPr>
          <a:xfrm>
            <a:off x="2003094" y="4161840"/>
            <a:ext cx="2146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=.041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A6B15-9DDF-4238-BF19-CCBE3EA7D9EF}"/>
              </a:ext>
            </a:extLst>
          </p:cNvPr>
          <p:cNvSpPr/>
          <p:nvPr/>
        </p:nvSpPr>
        <p:spPr>
          <a:xfrm>
            <a:off x="10031468" y="3662020"/>
            <a:ext cx="1696706" cy="72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112EA5-5E94-48D7-A7FA-DC172CE3A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132" y="1859497"/>
            <a:ext cx="5951633" cy="39241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25797C-29E6-4CF0-8104-E1B7DE4D6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375" y="1074349"/>
            <a:ext cx="987638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3B31-DA7F-F22F-3FA0-6213E85F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06" y="208428"/>
            <a:ext cx="10672521" cy="932087"/>
          </a:xfrm>
        </p:spPr>
        <p:txBody>
          <a:bodyPr/>
          <a:lstStyle/>
          <a:p>
            <a:r>
              <a:rPr lang="en-US" dirty="0"/>
              <a:t>Claudication…pain with walking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C0CBD-52C1-CEA8-0FBF-47B90716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68" y="1283111"/>
            <a:ext cx="10985677" cy="4228236"/>
          </a:xfrm>
        </p:spPr>
        <p:txBody>
          <a:bodyPr>
            <a:normAutofit/>
          </a:bodyPr>
          <a:lstStyle/>
          <a:p>
            <a:r>
              <a:rPr lang="en-US" sz="3200" dirty="0"/>
              <a:t>Disabling. Limits the ability to work or enjoyable activities…walking with family or golf</a:t>
            </a:r>
          </a:p>
          <a:p>
            <a:r>
              <a:rPr lang="en-US" sz="3200" dirty="0"/>
              <a:t>Current recommendations from the American Heart Association and the Society for Vascular Surgery is NO SURGICAL OR ENDOVASCULAR INTERVENTION	</a:t>
            </a:r>
          </a:p>
          <a:p>
            <a:r>
              <a:rPr lang="en-US" sz="3200" dirty="0"/>
              <a:t>We make things worse !!!! Risk factor modification is the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86340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E9C3-2A29-0833-7D83-DFDBB91D4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66" y="103240"/>
            <a:ext cx="10672521" cy="943896"/>
          </a:xfrm>
        </p:spPr>
        <p:txBody>
          <a:bodyPr/>
          <a:lstStyle/>
          <a:p>
            <a:r>
              <a:rPr lang="en-US" dirty="0"/>
              <a:t>Science is Real….Makes things worse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F56D4D-7AE2-FD94-8F21-305E01152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113" y="1047136"/>
            <a:ext cx="6359774" cy="49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2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BDA0E0-D8E6-2A4A-F529-9D1CD37A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03" y="-126949"/>
            <a:ext cx="9649716" cy="57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4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BB04B-577B-447F-060F-A5D98A6958B5}"/>
              </a:ext>
            </a:extLst>
          </p:cNvPr>
          <p:cNvSpPr txBox="1"/>
          <p:nvPr/>
        </p:nvSpPr>
        <p:spPr>
          <a:xfrm>
            <a:off x="1584960" y="1267968"/>
            <a:ext cx="9217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Update for the Indiana Center for Vascular Biology and Medicine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gency FB" panose="020B0503020202020204" pitchFamily="34" charset="0"/>
              </a:rPr>
              <a:t>2026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F0B68-3F11-3C4D-674E-6354CE96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30" y="4910269"/>
            <a:ext cx="163387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5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E8CD00-62D6-C3B2-7382-7462EB37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Neointimal Hyperplasia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4350FA-C4FF-FD59-6624-F2B72D1BEF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171825"/>
            <a:ext cx="10674350" cy="931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48F103-9195-C896-A722-3729D0E2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427" y="1690688"/>
            <a:ext cx="9429146" cy="42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10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8A7E-1A21-B7CF-2BBA-37D9112C7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739" y="193680"/>
            <a:ext cx="10672521" cy="932087"/>
          </a:xfrm>
        </p:spPr>
        <p:txBody>
          <a:bodyPr/>
          <a:lstStyle/>
          <a:p>
            <a:r>
              <a:rPr lang="en-US" dirty="0"/>
              <a:t>Fast Forward….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FA3D2-24B7-3855-0187-F2B7D540B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68" y="1430595"/>
            <a:ext cx="10943692" cy="4080752"/>
          </a:xfrm>
        </p:spPr>
        <p:txBody>
          <a:bodyPr>
            <a:normAutofit/>
          </a:bodyPr>
          <a:lstStyle/>
          <a:p>
            <a:r>
              <a:rPr lang="en-US" sz="3200" dirty="0"/>
              <a:t>Zimmer-Biomet received approval for use of the Marrow Stim device ™ for all causes of PAD in Europe</a:t>
            </a:r>
          </a:p>
          <a:p>
            <a:r>
              <a:rPr lang="en-US" sz="3200" dirty="0"/>
              <a:t>The ICVBM has been meeting with Zimmer-Biomet to obtain US FDA approval for clinical use of </a:t>
            </a:r>
            <a:r>
              <a:rPr lang="en-US" sz="3200" dirty="0" err="1"/>
              <a:t>MarrowStim</a:t>
            </a:r>
            <a:r>
              <a:rPr lang="en-US" sz="3200" dirty="0"/>
              <a:t> in PAD patients.</a:t>
            </a:r>
          </a:p>
          <a:p>
            <a:r>
              <a:rPr lang="en-US" sz="3200" dirty="0"/>
              <a:t>Target population: Claudication and Rest Pain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9408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B77C-A837-D02C-BDB0-0F9637C09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401" y="159293"/>
            <a:ext cx="10672521" cy="932087"/>
          </a:xfrm>
        </p:spPr>
        <p:txBody>
          <a:bodyPr/>
          <a:lstStyle/>
          <a:p>
            <a:pPr algn="ctr"/>
            <a:r>
              <a:rPr lang="en-US" dirty="0"/>
              <a:t>Finish 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99C93C-D784-E945-2BE6-14D8711BC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364" y="816052"/>
            <a:ext cx="7439379" cy="49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1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3723-3B50-1866-514B-678837610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46" y="414567"/>
            <a:ext cx="10672521" cy="932087"/>
          </a:xfrm>
        </p:spPr>
        <p:txBody>
          <a:bodyPr/>
          <a:lstStyle/>
          <a:p>
            <a:pPr algn="ctr"/>
            <a:r>
              <a:rPr lang="en-US" dirty="0"/>
              <a:t>Active Research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7E873-9D73-DB94-00BE-6A0E7F3C2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Limb Threatening Ischemia</a:t>
            </a:r>
          </a:p>
          <a:p>
            <a:r>
              <a:rPr lang="en-US" dirty="0"/>
              <a:t>“Reverse” Vaccine to Prevent Aortic Aneurysms</a:t>
            </a:r>
          </a:p>
          <a:p>
            <a:r>
              <a:rPr lang="en-US" dirty="0"/>
              <a:t>3D Hand-Held Bioprinter to Treat Aortic Aneurysms</a:t>
            </a:r>
          </a:p>
          <a:p>
            <a:r>
              <a:rPr lang="en-US" dirty="0"/>
              <a:t>Defining the Epigenetic Events that Cause Aortic Aneurysms</a:t>
            </a:r>
          </a:p>
          <a:p>
            <a:r>
              <a:rPr lang="en-US" dirty="0"/>
              <a:t>Gene Therapy to Treat Ehlers-Danlos Syndrome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A71F0-AFB5-0F70-B5A2-CD9AFC4A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721" y="5320897"/>
            <a:ext cx="902279" cy="7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8C41-CD98-2EB0-EDEB-81D4F088B6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C63AE-A999-9962-DBA5-62EC3745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Three new publications:</a:t>
            </a:r>
          </a:p>
          <a:p>
            <a:pPr lvl="1"/>
            <a:r>
              <a:rPr lang="en-US" dirty="0"/>
              <a:t>Vertebral body mesenchymal stromal cells</a:t>
            </a:r>
          </a:p>
          <a:p>
            <a:pPr lvl="1"/>
            <a:r>
              <a:rPr lang="en-US" dirty="0"/>
              <a:t>Induced Pluripotent Stem Cell Derived Mesenchymal Stromal Cells to Treat Chronic Limb Threatening Ischemia</a:t>
            </a:r>
          </a:p>
          <a:p>
            <a:pPr lvl="1"/>
            <a:r>
              <a:rPr lang="en-US" dirty="0"/>
              <a:t>Immune Tolerance with Nanoparticle Delivery of Elastin Peptides in Aortic Aneurysm</a:t>
            </a:r>
          </a:p>
          <a:p>
            <a:r>
              <a:rPr lang="en-US" dirty="0"/>
              <a:t>Four grant applications</a:t>
            </a:r>
          </a:p>
          <a:p>
            <a:r>
              <a:rPr lang="en-US" dirty="0"/>
              <a:t>Dr. Steven Miller- Distinguished Scientist Award from the American Heart Association.</a:t>
            </a:r>
          </a:p>
          <a:p>
            <a:r>
              <a:rPr lang="en-US" dirty="0"/>
              <a:t>Dr. Leni Moldovan- Research Award , North American </a:t>
            </a:r>
            <a:r>
              <a:rPr lang="en-US" dirty="0" err="1"/>
              <a:t>Vasclar</a:t>
            </a:r>
            <a:r>
              <a:rPr lang="en-US" dirty="0"/>
              <a:t> Biology Organization</a:t>
            </a:r>
          </a:p>
        </p:txBody>
      </p:sp>
    </p:spTree>
    <p:extLst>
      <p:ext uri="{BB962C8B-B14F-4D97-AF65-F5344CB8AC3E}">
        <p14:creationId xmlns:p14="http://schemas.microsoft.com/office/powerpoint/2010/main" val="401856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21A1-8633-1790-44A3-1DBB8F803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739" y="119938"/>
            <a:ext cx="10672521" cy="932087"/>
          </a:xfrm>
        </p:spPr>
        <p:txBody>
          <a:bodyPr/>
          <a:lstStyle/>
          <a:p>
            <a:r>
              <a:rPr lang="en-US" dirty="0"/>
              <a:t>Stem Cell Therapy for Disease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BD1AC-D986-014C-5C0C-841731532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87" y="1052025"/>
            <a:ext cx="10687459" cy="3747511"/>
          </a:xfrm>
        </p:spPr>
        <p:txBody>
          <a:bodyPr>
            <a:normAutofit/>
          </a:bodyPr>
          <a:lstStyle/>
          <a:p>
            <a:r>
              <a:rPr lang="en-US" sz="3600" dirty="0"/>
              <a:t>Restricted to US Food and Drug Administration approved clinical trials.</a:t>
            </a:r>
          </a:p>
          <a:p>
            <a:r>
              <a:rPr lang="en-US" sz="3600" dirty="0"/>
              <a:t>Not readily available to the general </a:t>
            </a:r>
            <a:r>
              <a:rPr lang="en-US" sz="3600"/>
              <a:t>patient population.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930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061766-47D2-EE59-9345-0353E48BF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578" y="339214"/>
            <a:ext cx="10855360" cy="55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9AC6B-3667-4E0A-92EA-67167CB33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65" y="783168"/>
            <a:ext cx="10972800" cy="495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F86D07-D579-4EA7-884F-386E7C0A00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14338"/>
            <a:ext cx="10672763" cy="9318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Peripheral Arterial Disease (PAD)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05D7E6-8047-47B0-96B6-E013908F1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2" y="1620732"/>
            <a:ext cx="6560833" cy="4183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9D21FE-CD7D-41FF-884C-9163EED85E3C}"/>
              </a:ext>
            </a:extLst>
          </p:cNvPr>
          <p:cNvSpPr txBox="1"/>
          <p:nvPr/>
        </p:nvSpPr>
        <p:spPr>
          <a:xfrm>
            <a:off x="1364974" y="1429680"/>
            <a:ext cx="10336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F75CBD-E8B4-419D-9CCC-1383F62154DC}"/>
              </a:ext>
            </a:extLst>
          </p:cNvPr>
          <p:cNvSpPr txBox="1"/>
          <p:nvPr/>
        </p:nvSpPr>
        <p:spPr>
          <a:xfrm>
            <a:off x="2498035" y="1429680"/>
            <a:ext cx="15306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Diseased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Artery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8EF94F-5D93-41EC-8CC3-27E3712DD21B}"/>
              </a:ext>
            </a:extLst>
          </p:cNvPr>
          <p:cNvSpPr txBox="1"/>
          <p:nvPr/>
        </p:nvSpPr>
        <p:spPr>
          <a:xfrm>
            <a:off x="3581400" y="3025754"/>
            <a:ext cx="894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Plaqu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CFFA6-BDFD-4DF3-B839-44642E028B9D}"/>
              </a:ext>
            </a:extLst>
          </p:cNvPr>
          <p:cNvSpPr txBox="1"/>
          <p:nvPr/>
        </p:nvSpPr>
        <p:spPr>
          <a:xfrm>
            <a:off x="5883966" y="1706679"/>
            <a:ext cx="6440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PAD affects over 8 million people in the U.S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CF376E-2C13-4C3D-9A25-31CC09E85DB1}"/>
              </a:ext>
            </a:extLst>
          </p:cNvPr>
          <p:cNvSpPr txBox="1"/>
          <p:nvPr/>
        </p:nvSpPr>
        <p:spPr>
          <a:xfrm>
            <a:off x="5883966" y="2584174"/>
            <a:ext cx="6308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stages of disease severity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Asymptomatic: 33%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Claudication (pain with walking): 37%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Chronic Limb Threatening Ischemia: 5-7%</a:t>
            </a:r>
          </a:p>
        </p:txBody>
      </p:sp>
    </p:spTree>
    <p:extLst>
      <p:ext uri="{BB962C8B-B14F-4D97-AF65-F5344CB8AC3E}">
        <p14:creationId xmlns:p14="http://schemas.microsoft.com/office/powerpoint/2010/main" val="13606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4AC6-C5F9-4D1E-8F17-E0EA0F783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739" y="243055"/>
            <a:ext cx="10672521" cy="932087"/>
          </a:xfrm>
        </p:spPr>
        <p:txBody>
          <a:bodyPr/>
          <a:lstStyle/>
          <a:p>
            <a:pPr algn="ctr"/>
            <a:r>
              <a:rPr lang="en-US" dirty="0"/>
              <a:t>Chronic Limb Threatening Ischemia (CLTI)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B22FB-8986-4264-8E7D-773B4A9B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76" y="1546367"/>
            <a:ext cx="2685825" cy="2167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1D3815-3B7B-496C-9207-35808DADA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791" y="1627483"/>
            <a:ext cx="1751380" cy="2345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621ECF-6B97-430E-8DA1-6A1C87063901}"/>
              </a:ext>
            </a:extLst>
          </p:cNvPr>
          <p:cNvSpPr txBox="1"/>
          <p:nvPr/>
        </p:nvSpPr>
        <p:spPr>
          <a:xfrm>
            <a:off x="1105570" y="4124830"/>
            <a:ext cx="209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 Pain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2E83F-6CB3-49AA-B0CB-02721F74B57E}"/>
              </a:ext>
            </a:extLst>
          </p:cNvPr>
          <p:cNvSpPr txBox="1"/>
          <p:nvPr/>
        </p:nvSpPr>
        <p:spPr>
          <a:xfrm>
            <a:off x="4280363" y="4129718"/>
            <a:ext cx="209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Tissue Loss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BC10A-A0A7-9FE9-2868-3F469A2C31B4}"/>
              </a:ext>
            </a:extLst>
          </p:cNvPr>
          <p:cNvSpPr txBox="1"/>
          <p:nvPr/>
        </p:nvSpPr>
        <p:spPr>
          <a:xfrm>
            <a:off x="6378599" y="1814052"/>
            <a:ext cx="55970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Over 150,000 amputations each year in the 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4-fold increase in diabetic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CLTI quality of life equivalent to terminal malignancy</a:t>
            </a:r>
          </a:p>
        </p:txBody>
      </p:sp>
    </p:spTree>
    <p:extLst>
      <p:ext uri="{BB962C8B-B14F-4D97-AF65-F5344CB8AC3E}">
        <p14:creationId xmlns:p14="http://schemas.microsoft.com/office/powerpoint/2010/main" val="3516476899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-SchMedicine wide PPT" id="{B3DDDD56-FC3F-7241-8270-5F9677A0926B}" vid="{60B74AE3-677B-FC4F-B870-143C54B7C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571</Words>
  <Application>Microsoft Office PowerPoint</Application>
  <PresentationFormat>Widescreen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Agency FB</vt:lpstr>
      <vt:lpstr>Arial</vt:lpstr>
      <vt:lpstr>Calibri</vt:lpstr>
      <vt:lpstr>Calibri Light</vt:lpstr>
      <vt:lpstr>Corbel</vt:lpstr>
      <vt:lpstr>Helvetica</vt:lpstr>
      <vt:lpstr>Wingdings</vt:lpstr>
      <vt:lpstr>Main</vt:lpstr>
      <vt:lpstr>Office Theme</vt:lpstr>
      <vt:lpstr>The Indiana Center for Vascular Biology and Medicine </vt:lpstr>
      <vt:lpstr>PowerPoint Presentation</vt:lpstr>
      <vt:lpstr>Active Research Programs</vt:lpstr>
      <vt:lpstr>Accomplishments</vt:lpstr>
      <vt:lpstr>Stem Cell Therapy for Disease</vt:lpstr>
      <vt:lpstr>PowerPoint Presentation</vt:lpstr>
      <vt:lpstr>PowerPoint Presentation</vt:lpstr>
      <vt:lpstr>Peripheral Arterial Disease (PAD)</vt:lpstr>
      <vt:lpstr>Chronic Limb Threatening Ischemia (CLTI)</vt:lpstr>
      <vt:lpstr>PowerPoint Presentation</vt:lpstr>
      <vt:lpstr>History of Autologous Bone Marrow Cell Therapy for</vt:lpstr>
      <vt:lpstr>Biomet, Inc. Warsaw,  Indiana and CMMRF</vt:lpstr>
      <vt:lpstr>PowerPoint Presentation</vt:lpstr>
      <vt:lpstr>PowerPoint Presentation</vt:lpstr>
      <vt:lpstr>PowerPoint Presentation</vt:lpstr>
      <vt:lpstr>PowerPoint Presentation</vt:lpstr>
      <vt:lpstr>Claudication…pain with walking</vt:lpstr>
      <vt:lpstr>Science is Real….Makes things worse</vt:lpstr>
      <vt:lpstr>PowerPoint Presentation</vt:lpstr>
      <vt:lpstr>Neointimal Hyperplasia</vt:lpstr>
      <vt:lpstr>Fast Forward….</vt:lpstr>
      <vt:lpstr>Finish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Indiana Center for Vascular Biology and Medicine </dc:title>
  <dc:creator>Michael Murphy</dc:creator>
  <cp:lastModifiedBy>Gary G Wyne</cp:lastModifiedBy>
  <cp:revision>5</cp:revision>
  <dcterms:created xsi:type="dcterms:W3CDTF">2026-02-04T20:01:42Z</dcterms:created>
  <dcterms:modified xsi:type="dcterms:W3CDTF">2026-02-09T17:50:07Z</dcterms:modified>
</cp:coreProperties>
</file>